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5" r:id="rId4"/>
    <p:sldId id="275" r:id="rId5"/>
    <p:sldId id="266" r:id="rId6"/>
    <p:sldId id="267" r:id="rId7"/>
    <p:sldId id="268" r:id="rId8"/>
    <p:sldId id="269" r:id="rId9"/>
    <p:sldId id="270" r:id="rId10"/>
    <p:sldId id="271" r:id="rId11"/>
    <p:sldId id="276" r:id="rId12"/>
    <p:sldId id="272" r:id="rId13"/>
    <p:sldId id="277" r:id="rId14"/>
    <p:sldId id="274" r:id="rId15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92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752DA-AB1B-4321-BFDF-F0623125BA75}" type="datetimeFigureOut">
              <a:rPr lang="cs-CZ" smtClean="0"/>
              <a:pPr/>
              <a:t>12.4.2012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9C08E-844B-4A3B-9CFC-B4575AD1600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752DA-AB1B-4321-BFDF-F0623125BA75}" type="datetimeFigureOut">
              <a:rPr lang="cs-CZ" smtClean="0"/>
              <a:pPr/>
              <a:t>12.4.2012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9C08E-844B-4A3B-9CFC-B4575AD1600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752DA-AB1B-4321-BFDF-F0623125BA75}" type="datetimeFigureOut">
              <a:rPr lang="cs-CZ" smtClean="0"/>
              <a:pPr/>
              <a:t>12.4.2012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9C08E-844B-4A3B-9CFC-B4575AD1600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752DA-AB1B-4321-BFDF-F0623125BA75}" type="datetimeFigureOut">
              <a:rPr lang="cs-CZ" smtClean="0"/>
              <a:pPr/>
              <a:t>12.4.2012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9C08E-844B-4A3B-9CFC-B4575AD1600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752DA-AB1B-4321-BFDF-F0623125BA75}" type="datetimeFigureOut">
              <a:rPr lang="cs-CZ" smtClean="0"/>
              <a:pPr/>
              <a:t>12.4.2012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9C08E-844B-4A3B-9CFC-B4575AD1600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752DA-AB1B-4321-BFDF-F0623125BA75}" type="datetimeFigureOut">
              <a:rPr lang="cs-CZ" smtClean="0"/>
              <a:pPr/>
              <a:t>12.4.2012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9C08E-844B-4A3B-9CFC-B4575AD1600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752DA-AB1B-4321-BFDF-F0623125BA75}" type="datetimeFigureOut">
              <a:rPr lang="cs-CZ" smtClean="0"/>
              <a:pPr/>
              <a:t>12.4.2012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9C08E-844B-4A3B-9CFC-B4575AD1600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752DA-AB1B-4321-BFDF-F0623125BA75}" type="datetimeFigureOut">
              <a:rPr lang="cs-CZ" smtClean="0"/>
              <a:pPr/>
              <a:t>12.4.2012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9C08E-844B-4A3B-9CFC-B4575AD1600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752DA-AB1B-4321-BFDF-F0623125BA75}" type="datetimeFigureOut">
              <a:rPr lang="cs-CZ" smtClean="0"/>
              <a:pPr/>
              <a:t>12.4.2012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9C08E-844B-4A3B-9CFC-B4575AD1600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752DA-AB1B-4321-BFDF-F0623125BA75}" type="datetimeFigureOut">
              <a:rPr lang="cs-CZ" smtClean="0"/>
              <a:pPr/>
              <a:t>12.4.2012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9C08E-844B-4A3B-9CFC-B4575AD1600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752DA-AB1B-4321-BFDF-F0623125BA75}" type="datetimeFigureOut">
              <a:rPr lang="cs-CZ" smtClean="0"/>
              <a:pPr/>
              <a:t>12.4.2012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9C08E-844B-4A3B-9CFC-B4575AD1600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9752DA-AB1B-4321-BFDF-F0623125BA75}" type="datetimeFigureOut">
              <a:rPr lang="cs-CZ" smtClean="0"/>
              <a:pPr/>
              <a:t>12.4.2012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B9C08E-844B-4A3B-9CFC-B4575AD1600C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ristudio.org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Jak působí gadolinium na DTI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dirty="0" err="1" smtClean="0"/>
              <a:t>Amír</a:t>
            </a:r>
            <a:r>
              <a:rPr lang="cs-CZ" dirty="0" smtClean="0"/>
              <a:t> </a:t>
            </a:r>
            <a:r>
              <a:rPr lang="cs-CZ" dirty="0" smtClean="0"/>
              <a:t>Zolal</a:t>
            </a:r>
          </a:p>
          <a:p>
            <a:r>
              <a:rPr lang="cs-CZ" dirty="0" smtClean="0"/>
              <a:t>Martin </a:t>
            </a:r>
            <a:r>
              <a:rPr lang="cs-CZ" dirty="0" err="1" smtClean="0"/>
              <a:t>Sameš</a:t>
            </a:r>
            <a:endParaRPr lang="cs-CZ" dirty="0" smtClean="0"/>
          </a:p>
          <a:p>
            <a:r>
              <a:rPr lang="cs-CZ" dirty="0" smtClean="0"/>
              <a:t>Martina Nováková</a:t>
            </a:r>
          </a:p>
          <a:p>
            <a:r>
              <a:rPr lang="cs-CZ" dirty="0" err="1" smtClean="0"/>
              <a:t>Milouš</a:t>
            </a:r>
            <a:r>
              <a:rPr lang="cs-CZ" dirty="0" smtClean="0"/>
              <a:t> </a:t>
            </a:r>
            <a:r>
              <a:rPr lang="cs-CZ" dirty="0" err="1" smtClean="0"/>
              <a:t>Derner</a:t>
            </a:r>
            <a:endParaRPr lang="cs-CZ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Důvod, proč to zkoumat</a:t>
            </a:r>
            <a:endParaRPr lang="cs-CZ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24274" y="1600200"/>
            <a:ext cx="369545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Metody - ROI</a:t>
            </a:r>
            <a:endParaRPr lang="cs-CZ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60189" y="2351370"/>
            <a:ext cx="3023622" cy="3023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METODY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16 pacientů, 5 ROI v každé oblasti u každého</a:t>
            </a:r>
          </a:p>
          <a:p>
            <a:r>
              <a:rPr lang="en-US" dirty="0" smtClean="0"/>
              <a:t>DTI Studio v. 3.0.2 (</a:t>
            </a:r>
            <a:r>
              <a:rPr lang="en-US" u="sng" dirty="0" smtClean="0">
                <a:hlinkClick r:id="rId2"/>
              </a:rPr>
              <a:t>https://www.mristudio.org/</a:t>
            </a:r>
            <a:r>
              <a:rPr lang="en-US" dirty="0" smtClean="0"/>
              <a:t>) </a:t>
            </a:r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Výsledek</a:t>
            </a:r>
            <a:endParaRPr lang="cs-CZ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1885" y="1763105"/>
            <a:ext cx="6300229" cy="4200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Výsledky - překvapivé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b="1" dirty="0"/>
              <a:t>Fractional anisotropy</a:t>
            </a:r>
            <a:endParaRPr lang="cs-CZ" b="1" dirty="0"/>
          </a:p>
          <a:p>
            <a:r>
              <a:rPr lang="en-US" dirty="0"/>
              <a:t>We have found </a:t>
            </a:r>
            <a:r>
              <a:rPr lang="en-US" b="1" dirty="0"/>
              <a:t>a significant increase of FA in the contrast enhancing areas </a:t>
            </a:r>
            <a:r>
              <a:rPr lang="en-US" dirty="0"/>
              <a:t>in the post-contrast scans, when compared to the corresponding ROI averages in the pre-contrast scans. The median increase for the contrast enhancing ROIs was 0.023 compared to the pre-contrast scans, with a p-value on the order of 1e-11. Moreover, we have found a rather small, yet significant difference between the pre- and post-contrast averages in the corresponding ROIs in the peritumoral edema (median difference = 0.005; p ≈ 1e-4). The difference for the NAWM ROIs was just marginally insignificant (median difference = </a:t>
            </a:r>
            <a:r>
              <a:rPr lang="cs-CZ" dirty="0"/>
              <a:t>0.005; p &gt; 0.01</a:t>
            </a:r>
            <a:r>
              <a:rPr lang="en-US" dirty="0"/>
              <a:t>). Using the Mann-Whitney U test, we have also compared the contrast-induced changes among the three areas we investigated and found a highly significant difference between the changes observed in the CE and PE areas (p ≈ 1e-8) and the CE and NAWM areas (p ≈ 1e-10). There was no significant difference between the changes in the PE and NAWM areas (p ≈ 0.6). </a:t>
            </a:r>
            <a:r>
              <a:rPr lang="cs-CZ" dirty="0"/>
              <a:t>Pearson</a:t>
            </a:r>
            <a:r>
              <a:rPr lang="en-US" dirty="0"/>
              <a:t>’s correlation coefficients between the matching pairs of averages were above 0.85 and highly significant (p &lt; 1e-3) for all examined regions. </a:t>
            </a:r>
            <a:endParaRPr lang="cs-CZ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Výsledky – částečné vysvětlení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We have also used the Wilcoxon paired samples test to compare the contrast-induced changes in the three eigenvalues. For this comparison, the contrast-induced change index was computed as a percentage of the pre-contrast value (change = 100*(pre-contrast – post-contrast)/pre-contrast). For the CE regions, we have observed the largest decrease in the third eigenvalue, with a median decrease of 5.8%, followed by the second eigenvalue with a 3.3% median decrease and the first eigenvalue with a 2.5% median change. The paired samples Wilcoxon test was highly significant (p&lt;1e-8) in multiple comparisons for the differences between the three change indices.  In the PE regions, the observed contrast-induced changes were smaller with median percent changes of 0.7%, 1.1% and 1.6% for the first, second and third eigenvalues, respectively. The Wilcoxon test was significant on the order of 1e-3 to 1e-4 for multiple comparisons among these indices. For the NAWM, the observed contrast-induced changes were not significantly different between the three eigenvalues. </a:t>
            </a:r>
            <a:endParaRPr lang="cs-CZ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DTI tenzory</a:t>
            </a:r>
            <a:endParaRPr lang="cs-CZ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5075" y="1734344"/>
            <a:ext cx="4133850" cy="425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Vlastní číslo (eigenvalue)</a:t>
            </a:r>
            <a:endParaRPr lang="cs-CZ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3937" y="1905794"/>
            <a:ext cx="7096125" cy="391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Vliv </a:t>
            </a:r>
            <a:r>
              <a:rPr lang="cs-CZ" dirty="0" err="1" smtClean="0"/>
              <a:t>Gd</a:t>
            </a:r>
            <a:r>
              <a:rPr lang="cs-CZ" dirty="0" smtClean="0"/>
              <a:t>-kontrastu na DWI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Previously, there have also been contradictory results published regarding the effect of gadolinium-based contrast agents on diffusion-weighted imaging (DWI). While some have found no effect of the contrast medium on the results </a:t>
            </a:r>
            <a:r>
              <a:rPr lang="cs-CZ" dirty="0"/>
              <a:t>[10]</a:t>
            </a:r>
            <a:r>
              <a:rPr lang="en-US" dirty="0"/>
              <a:t>, some have reported statistically significant changes in the ADC </a:t>
            </a:r>
            <a:r>
              <a:rPr lang="cs-CZ" dirty="0"/>
              <a:t>[11]</a:t>
            </a:r>
            <a:r>
              <a:rPr lang="en-US" dirty="0"/>
              <a:t>. </a:t>
            </a:r>
            <a:r>
              <a:rPr lang="en-US" dirty="0" err="1"/>
              <a:t>Firat</a:t>
            </a:r>
            <a:r>
              <a:rPr lang="en-US" dirty="0"/>
              <a:t> et al. </a:t>
            </a:r>
            <a:r>
              <a:rPr lang="cs-CZ" dirty="0"/>
              <a:t>[12]</a:t>
            </a:r>
            <a:r>
              <a:rPr lang="en-US" dirty="0"/>
              <a:t> have also suggested that the effect on the ADC might be diminishing with time from the contrast media application. Unlike the original study of </a:t>
            </a:r>
            <a:r>
              <a:rPr lang="en-US" dirty="0" err="1"/>
              <a:t>Bae</a:t>
            </a:r>
            <a:r>
              <a:rPr lang="en-US" dirty="0"/>
              <a:t> et al. </a:t>
            </a:r>
            <a:r>
              <a:rPr lang="cs-CZ" dirty="0"/>
              <a:t>[3]</a:t>
            </a:r>
            <a:r>
              <a:rPr lang="en-US" dirty="0"/>
              <a:t>, both studies </a:t>
            </a:r>
            <a:r>
              <a:rPr lang="cs-CZ" dirty="0"/>
              <a:t>[11; 12]</a:t>
            </a:r>
            <a:r>
              <a:rPr lang="en-US" dirty="0"/>
              <a:t> that have detected changes after contrast agent administration </a:t>
            </a:r>
            <a:r>
              <a:rPr lang="en-US" b="1" dirty="0"/>
              <a:t>also detected statistically significant changes in normal white matter. </a:t>
            </a:r>
            <a:endParaRPr lang="cs-CZ" b="1" dirty="0"/>
          </a:p>
          <a:p>
            <a:endParaRPr lang="cs-CZ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Bae</a:t>
            </a:r>
            <a:r>
              <a:rPr lang="cs-CZ" dirty="0" smtClean="0"/>
              <a:t> 2011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 smtClean="0"/>
              <a:t>Fractional</a:t>
            </a:r>
            <a:r>
              <a:rPr lang="cs-CZ" dirty="0" smtClean="0"/>
              <a:t> </a:t>
            </a:r>
            <a:r>
              <a:rPr lang="cs-CZ" dirty="0" err="1" smtClean="0"/>
              <a:t>anisotropy</a:t>
            </a:r>
            <a:r>
              <a:rPr lang="cs-CZ" dirty="0" smtClean="0"/>
              <a:t> </a:t>
            </a:r>
          </a:p>
          <a:p>
            <a:r>
              <a:rPr lang="cs-CZ" dirty="0" err="1" smtClean="0"/>
              <a:t>Normal</a:t>
            </a:r>
            <a:r>
              <a:rPr lang="cs-CZ" dirty="0" smtClean="0"/>
              <a:t> </a:t>
            </a:r>
          </a:p>
          <a:p>
            <a:pPr lvl="1">
              <a:buNone/>
            </a:pPr>
            <a:r>
              <a:rPr lang="cs-CZ" dirty="0" smtClean="0"/>
              <a:t>0.37 ± 0.04 - 0.38 ± 0.03</a:t>
            </a:r>
          </a:p>
          <a:p>
            <a:r>
              <a:rPr lang="fr-FR" dirty="0" smtClean="0"/>
              <a:t>Tumour </a:t>
            </a:r>
            <a:endParaRPr lang="cs-CZ" dirty="0" smtClean="0"/>
          </a:p>
          <a:p>
            <a:pPr lvl="1">
              <a:buNone/>
            </a:pPr>
            <a:r>
              <a:rPr lang="fr-FR" dirty="0" smtClean="0"/>
              <a:t>0.18 ± 0.09 </a:t>
            </a:r>
            <a:r>
              <a:rPr lang="cs-CZ" smtClean="0"/>
              <a:t>- </a:t>
            </a:r>
            <a:r>
              <a:rPr lang="fr-FR" smtClean="0"/>
              <a:t>0.20 ± 0.07</a:t>
            </a:r>
            <a:endParaRPr lang="cs-CZ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Výsledek - praktický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Udělali DTI </a:t>
            </a:r>
            <a:r>
              <a:rPr lang="cs-CZ" dirty="0" err="1" smtClean="0"/>
              <a:t>sken</a:t>
            </a:r>
            <a:r>
              <a:rPr lang="cs-CZ" dirty="0" smtClean="0"/>
              <a:t> po podání kontrastu? pokud jde o trasování před operací, nic hrozného se neděje</a:t>
            </a:r>
          </a:p>
          <a:p>
            <a:r>
              <a:rPr lang="cs-CZ" dirty="0" smtClean="0"/>
              <a:t>ALE </a:t>
            </a:r>
            <a:r>
              <a:rPr lang="cs-CZ" dirty="0" smtClean="0"/>
              <a:t>ty snímky jsou samozřejmě nepoužitelné </a:t>
            </a:r>
            <a:r>
              <a:rPr lang="cs-CZ" dirty="0" smtClean="0"/>
              <a:t>pro </a:t>
            </a:r>
            <a:r>
              <a:rPr lang="cs-CZ" dirty="0" smtClean="0"/>
              <a:t>studie</a:t>
            </a:r>
            <a:endParaRPr lang="cs-CZ" dirty="0" smtClean="0"/>
          </a:p>
          <a:p>
            <a:r>
              <a:rPr lang="cs-CZ" dirty="0" smtClean="0"/>
              <a:t>tedy nemělo </a:t>
            </a:r>
            <a:r>
              <a:rPr lang="cs-CZ" dirty="0" smtClean="0"/>
              <a:t>by se to dělat rutinně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980728"/>
            <a:ext cx="8028384" cy="5108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IMG17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6016" y="1988840"/>
            <a:ext cx="3147814" cy="4197086"/>
          </a:xfrm>
          <a:prstGeom prst="rect">
            <a:avLst/>
          </a:prstGeom>
        </p:spPr>
      </p:pic>
      <p:pic>
        <p:nvPicPr>
          <p:cNvPr id="4" name="Obrázek 3" descr="IMG16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5616" y="764704"/>
            <a:ext cx="3435846" cy="458112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563</TotalTime>
  <Words>628</Words>
  <Application>Microsoft Office PowerPoint</Application>
  <PresentationFormat>Předvádění na obrazovce (4:3)</PresentationFormat>
  <Paragraphs>30</Paragraphs>
  <Slides>14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15" baseType="lpstr">
      <vt:lpstr>Motiv sady Office</vt:lpstr>
      <vt:lpstr>Jak působí gadolinium na DTI</vt:lpstr>
      <vt:lpstr>Důvod, proč to zkoumat</vt:lpstr>
      <vt:lpstr>Metody - ROI</vt:lpstr>
      <vt:lpstr>METODY</vt:lpstr>
      <vt:lpstr>Výsledek</vt:lpstr>
      <vt:lpstr>Výsledky - překvapivé</vt:lpstr>
      <vt:lpstr>Výsledky – částečné vysvětlení</vt:lpstr>
      <vt:lpstr>DTI tenzory</vt:lpstr>
      <vt:lpstr>Vlastní číslo (eigenvalue)</vt:lpstr>
      <vt:lpstr>Vliv Gd-kontrastu na DWI</vt:lpstr>
      <vt:lpstr>Bae 2011</vt:lpstr>
      <vt:lpstr>Výsledek - praktický</vt:lpstr>
      <vt:lpstr>Snímek 13</vt:lpstr>
      <vt:lpstr>Snímek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Jak působí gadolinium na DTI</dc:title>
  <dc:creator>Amir Zolal</dc:creator>
  <cp:lastModifiedBy>Amir Zolal</cp:lastModifiedBy>
  <cp:revision>23</cp:revision>
  <dcterms:created xsi:type="dcterms:W3CDTF">2012-03-27T19:01:58Z</dcterms:created>
  <dcterms:modified xsi:type="dcterms:W3CDTF">2012-04-12T08:44:26Z</dcterms:modified>
</cp:coreProperties>
</file>